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0" r:id="rId7"/>
    <p:sldId id="271" r:id="rId8"/>
    <p:sldId id="27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264" r:id="rId31"/>
    <p:sldId id="258" r:id="rId32"/>
    <p:sldId id="267" r:id="rId33"/>
    <p:sldId id="268" r:id="rId34"/>
    <p:sldId id="269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59" r:id="rId43"/>
    <p:sldId id="265" r:id="rId44"/>
    <p:sldId id="266" r:id="rId45"/>
    <p:sldId id="273" r:id="rId46"/>
    <p:sldId id="274" r:id="rId47"/>
    <p:sldId id="275" r:id="rId48"/>
    <p:sldId id="277" r:id="rId49"/>
    <p:sldId id="276" r:id="rId50"/>
    <p:sldId id="278" r:id="rId51"/>
    <p:sldId id="279" r:id="rId52"/>
    <p:sldId id="280" r:id="rId53"/>
    <p:sldId id="282" r:id="rId54"/>
    <p:sldId id="281" r:id="rId55"/>
    <p:sldId id="283" r:id="rId56"/>
    <p:sldId id="284" r:id="rId57"/>
    <p:sldId id="285" r:id="rId58"/>
    <p:sldId id="286" r:id="rId59"/>
    <p:sldId id="287" r:id="rId60"/>
    <p:sldId id="263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014920"/>
        <c:axId val="703016232"/>
      </c:lineChart>
      <c:catAx>
        <c:axId val="70301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6232"/>
        <c:crosses val="autoZero"/>
        <c:auto val="1"/>
        <c:lblAlgn val="ctr"/>
        <c:lblOffset val="100"/>
        <c:noMultiLvlLbl val="0"/>
      </c:catAx>
      <c:valAx>
        <c:axId val="703016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4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64"/>
          <c:y val="0.22686608119157825"/>
          <c:w val="0.17812259880558409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699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48E-2"/>
                  <c:y val="4.0860994939947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84E-2"/>
                  <c:y val="4.66982799313682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69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5662336"/>
        <c:axId val="705665288"/>
      </c:lineChart>
      <c:catAx>
        <c:axId val="70566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5665288"/>
        <c:crosses val="autoZero"/>
        <c:auto val="1"/>
        <c:lblAlgn val="ctr"/>
        <c:lblOffset val="100"/>
        <c:noMultiLvlLbl val="0"/>
      </c:catAx>
      <c:valAx>
        <c:axId val="705665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0566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498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72E-2"/>
                  <c:y val="4.1226997051504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79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47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4322080"/>
        <c:axId val="733119784"/>
      </c:lineChart>
      <c:catAx>
        <c:axId val="42432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3119784"/>
        <c:crosses val="autoZero"/>
        <c:auto val="1"/>
        <c:lblAlgn val="ctr"/>
        <c:lblOffset val="100"/>
        <c:noMultiLvlLbl val="0"/>
      </c:catAx>
      <c:valAx>
        <c:axId val="7331197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432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38"/>
          <c:y val="3.533123028391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25"/>
          <c:w val="0.95812992125984253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892584"/>
        <c:axId val="133891928"/>
      </c:barChart>
      <c:catAx>
        <c:axId val="13389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1928"/>
        <c:crosses val="autoZero"/>
        <c:auto val="1"/>
        <c:lblAlgn val="ctr"/>
        <c:lblOffset val="100"/>
        <c:noMultiLvlLbl val="0"/>
      </c:catAx>
      <c:valAx>
        <c:axId val="133891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2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48"/>
          <c:w val="0.56545893719806761"/>
          <c:h val="9.42231053925830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4395368"/>
        <c:axId val="174402584"/>
      </c:barChart>
      <c:catAx>
        <c:axId val="17439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4402584"/>
        <c:crosses val="autoZero"/>
        <c:auto val="1"/>
        <c:lblAlgn val="ctr"/>
        <c:lblOffset val="100"/>
        <c:noMultiLvlLbl val="0"/>
      </c:catAx>
      <c:valAx>
        <c:axId val="1744025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74395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66138856"/>
        <c:axId val="366139184"/>
      </c:barChart>
      <c:catAx>
        <c:axId val="366138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66139184"/>
        <c:crosses val="autoZero"/>
        <c:auto val="1"/>
        <c:lblAlgn val="ctr"/>
        <c:lblOffset val="100"/>
        <c:noMultiLvlLbl val="0"/>
      </c:catAx>
      <c:valAx>
        <c:axId val="366139184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6138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gedruckte Zeitungen</a:t>
            </a:r>
          </a:p>
          <a:p>
            <a:endParaRPr lang="de-DE" dirty="0"/>
          </a:p>
          <a:p>
            <a:r>
              <a:rPr lang="de-DE" dirty="0"/>
              <a:t>Nachteile Online Zeitungen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06230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 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70920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2109787"/>
            <a:ext cx="43815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1947862"/>
            <a:ext cx="43815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9" y="1572257"/>
            <a:ext cx="5052291" cy="51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738312"/>
            <a:ext cx="52578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Internetfernsehen</a:t>
            </a:r>
          </a:p>
          <a:p>
            <a:r>
              <a:rPr lang="de-DE" dirty="0"/>
              <a:t>Nachteile Standardfernsehen</a:t>
            </a:r>
          </a:p>
          <a:p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Fernsehen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71313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</a:t>
            </a:r>
            <a:r>
              <a:rPr lang="de-DE" dirty="0" err="1"/>
              <a:t>fortzsetzen</a:t>
            </a:r>
            <a:endParaRPr lang="de-DE" dirty="0"/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Nachteile Internetfernsehen</a:t>
            </a:r>
          </a:p>
          <a:p>
            <a:r>
              <a:rPr lang="de-DE" dirty="0"/>
              <a:t>Vorteile Standardfernsehen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4826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44302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Internetradio</a:t>
            </a:r>
          </a:p>
          <a:p>
            <a:r>
              <a:rPr lang="de-DE" dirty="0"/>
              <a:t>Nachteile konventionelles Radio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03268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060612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4755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0656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6043666" y="1311470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6043288" y="126999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2" y="1752599"/>
            <a:ext cx="10018713" cy="42311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Lernen</a:t>
            </a:r>
          </a:p>
          <a:p>
            <a:r>
              <a:rPr lang="de-DE" dirty="0"/>
              <a:t>Vorteile von Internet</a:t>
            </a:r>
          </a:p>
          <a:p>
            <a:r>
              <a:rPr lang="de-DE" dirty="0"/>
              <a:t>Nachteile von Internet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Lesen in der Freizeit</a:t>
            </a:r>
          </a:p>
          <a:p>
            <a:r>
              <a:rPr lang="de-DE" dirty="0"/>
              <a:t>Vorteile von E-Books</a:t>
            </a:r>
          </a:p>
          <a:p>
            <a:r>
              <a:rPr lang="de-DE" dirty="0"/>
              <a:t>Nachteile von E-Books</a:t>
            </a:r>
          </a:p>
          <a:p>
            <a:endParaRPr lang="de-DE" dirty="0"/>
          </a:p>
          <a:p>
            <a:r>
              <a:rPr lang="de-DE" dirty="0"/>
              <a:t>Fazit und Zukunftsaussicht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</a:t>
            </a:r>
            <a:br>
              <a:rPr lang="de-DE" dirty="0"/>
            </a:br>
            <a:r>
              <a:rPr lang="de-DE" sz="2600" dirty="0"/>
              <a:t>Buch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52974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796590"/>
          </a:xfrm>
        </p:spPr>
        <p:txBody>
          <a:bodyPr/>
          <a:lstStyle/>
          <a:p>
            <a:r>
              <a:rPr lang="de-DE" dirty="0"/>
              <a:t>Viele seriöse </a:t>
            </a:r>
            <a:r>
              <a:rPr lang="de-DE" dirty="0"/>
              <a:t>Quellen </a:t>
            </a:r>
            <a:endParaRPr lang="de-DE" dirty="0"/>
          </a:p>
          <a:p>
            <a:r>
              <a:rPr lang="de-DE" dirty="0"/>
              <a:t>Wissenschaftliche Arbeiten</a:t>
            </a:r>
          </a:p>
          <a:p>
            <a:r>
              <a:rPr lang="de-DE" dirty="0"/>
              <a:t>Aktualität</a:t>
            </a:r>
          </a:p>
          <a:p>
            <a:r>
              <a:rPr lang="de-DE" dirty="0"/>
              <a:t>Tief in die Materie einsteigen</a:t>
            </a:r>
          </a:p>
          <a:p>
            <a:r>
              <a:rPr lang="de-DE" dirty="0"/>
              <a:t>Lernvideos und Tutorials</a:t>
            </a:r>
          </a:p>
          <a:p>
            <a:r>
              <a:rPr lang="de-DE" dirty="0"/>
              <a:t>Gewichtsersparnis</a:t>
            </a:r>
          </a:p>
          <a:p>
            <a:r>
              <a:rPr lang="de-DE" dirty="0"/>
              <a:t>Abwechslungsreiches, </a:t>
            </a:r>
          </a:p>
          <a:p>
            <a:pPr marL="0" indent="0">
              <a:buNone/>
            </a:pPr>
            <a:r>
              <a:rPr lang="de-DE" dirty="0"/>
              <a:t>spielerisches Lernen durch Apps/Tool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88" y="4450704"/>
            <a:ext cx="3230360" cy="21535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03" y="1486324"/>
            <a:ext cx="5980152" cy="30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  <a:p>
            <a:r>
              <a:rPr lang="de-DE" dirty="0"/>
              <a:t>Nicht so einfach, seriöse von unseriösen Quellen zu unterscheiden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090737"/>
          </a:xfrm>
        </p:spPr>
        <p:txBody>
          <a:bodyPr/>
          <a:lstStyle/>
          <a:p>
            <a:r>
              <a:rPr lang="de-DE" dirty="0"/>
              <a:t>Beides bietet Vor-und Nachteile, beides sollte in der Schule gelehrt werden</a:t>
            </a:r>
          </a:p>
          <a:p>
            <a:r>
              <a:rPr lang="de-DE" dirty="0"/>
              <a:t>Abhängig vom jeweiligen Lerntyp</a:t>
            </a:r>
          </a:p>
          <a:p>
            <a:r>
              <a:rPr lang="de-DE" dirty="0"/>
              <a:t>Lern- und Fachbibliotheken mit wissenschaftlichen Büchern werden erhalten bleiben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329592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24476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Neuerscheinungen als E-Book früher verfügbar</a:t>
            </a:r>
          </a:p>
          <a:p>
            <a:r>
              <a:rPr lang="de-DE" dirty="0"/>
              <a:t>Hilfreiche Features: Beleuchtung, Wörterbuch, Suchfunktion,</a:t>
            </a:r>
          </a:p>
          <a:p>
            <a:pPr marL="0" indent="0">
              <a:buNone/>
            </a:pPr>
            <a:r>
              <a:rPr lang="de-DE" dirty="0"/>
              <a:t>     Lesezeichen,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E-Book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690256"/>
            <a:ext cx="10018713" cy="3823854"/>
          </a:xfrm>
        </p:spPr>
        <p:txBody>
          <a:bodyPr/>
          <a:lstStyle/>
          <a:p>
            <a:r>
              <a:rPr lang="de-DE" dirty="0"/>
              <a:t>Angenehmeres Lesegefühl beim Buch</a:t>
            </a:r>
          </a:p>
          <a:p>
            <a:r>
              <a:rPr lang="de-DE" dirty="0"/>
              <a:t>Nicht besonders dekorativ</a:t>
            </a:r>
          </a:p>
          <a:p>
            <a:r>
              <a:rPr lang="de-DE" dirty="0"/>
              <a:t>Buch ist besser als Geschenk oder Sammlerstück geeignet</a:t>
            </a:r>
          </a:p>
          <a:p>
            <a:r>
              <a:rPr lang="de-DE" dirty="0"/>
              <a:t>Besonders bei Kinderbüchern:</a:t>
            </a:r>
          </a:p>
          <a:p>
            <a:pPr marL="0" indent="0">
              <a:buNone/>
            </a:pPr>
            <a:r>
              <a:rPr lang="de-DE" dirty="0"/>
              <a:t>     Erlebnis zum anfassen und bestaunen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E-Book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6473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7306907" y="1302138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Bücher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45" y="1718012"/>
            <a:ext cx="3283678" cy="22066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8" y="1754651"/>
            <a:ext cx="3297863" cy="2169993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5" y="4039346"/>
            <a:ext cx="3437911" cy="1942026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45" y="4039346"/>
            <a:ext cx="3295100" cy="176959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887893"/>
            <a:ext cx="10018713" cy="3903307"/>
          </a:xfrm>
        </p:spPr>
        <p:txBody>
          <a:bodyPr/>
          <a:lstStyle/>
          <a:p>
            <a:r>
              <a:rPr lang="de-DE" dirty="0"/>
              <a:t>E-Books bieten sehr viel Vorteile </a:t>
            </a:r>
          </a:p>
          <a:p>
            <a:r>
              <a:rPr lang="de-DE" dirty="0"/>
              <a:t>E-Book Bibliotheken auf dem Vormarsch </a:t>
            </a:r>
          </a:p>
          <a:p>
            <a:r>
              <a:rPr lang="de-DE" dirty="0"/>
              <a:t>Vorteil von Büchern liegt in ihrer Gestaltung 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488610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893633" y="1325111"/>
            <a:ext cx="749041" cy="12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Gerade Verbindung mit Pfeil 9"/>
          <p:cNvCxnSpPr/>
          <p:nvPr/>
        </p:nvCxnSpPr>
        <p:spPr>
          <a:xfrm>
            <a:off x="5803425" y="1349022"/>
            <a:ext cx="823686" cy="1062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Nachteile von Datenträgern</a:t>
            </a:r>
          </a:p>
          <a:p>
            <a:r>
              <a:rPr lang="de-DE" dirty="0"/>
              <a:t>Vorteile von Streaming</a:t>
            </a:r>
          </a:p>
          <a:p>
            <a:endParaRPr lang="de-DE" dirty="0"/>
          </a:p>
          <a:p>
            <a:r>
              <a:rPr lang="de-DE" dirty="0"/>
              <a:t>Vorteile von Datenträgern</a:t>
            </a:r>
          </a:p>
          <a:p>
            <a:r>
              <a:rPr lang="de-DE" dirty="0"/>
              <a:t>Nachteile von Streaming Diensten</a:t>
            </a:r>
          </a:p>
          <a:p>
            <a:endParaRPr lang="de-DE" dirty="0"/>
          </a:p>
          <a:p>
            <a:r>
              <a:rPr lang="de-DE" dirty="0"/>
              <a:t>Fazit und Zukunftsaussicht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94247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80799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Aufbau einer CD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264660"/>
            <a:ext cx="8244554" cy="4183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13929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7325569" y="127414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Dekorativer Aspekt</a:t>
            </a:r>
          </a:p>
          <a:p>
            <a:r>
              <a:rPr lang="de-DE" dirty="0"/>
              <a:t>Bessere Qualität </a:t>
            </a:r>
          </a:p>
          <a:p>
            <a:r>
              <a:rPr lang="de-DE" dirty="0"/>
              <a:t>Weniger Auswahl kann auch </a:t>
            </a:r>
          </a:p>
          <a:p>
            <a:pPr marL="0" indent="0">
              <a:buNone/>
            </a:pPr>
            <a:r>
              <a:rPr lang="de-DE" dirty="0"/>
              <a:t>     entspannend wirken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554" y="1671891"/>
            <a:ext cx="6561164" cy="42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94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21" y="2078110"/>
            <a:ext cx="3254438" cy="214938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23" y="2164936"/>
            <a:ext cx="3371460" cy="1905938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56" y="4451714"/>
            <a:ext cx="3258424" cy="183123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911" y="4070874"/>
            <a:ext cx="3373072" cy="221207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470" y="466403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470" y="1857021"/>
            <a:ext cx="2130038" cy="252176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Kunden</a:t>
            </a:r>
          </a:p>
          <a:p>
            <a:endParaRPr lang="de-DE" dirty="0"/>
          </a:p>
          <a:p>
            <a:r>
              <a:rPr lang="de-DE" dirty="0"/>
              <a:t>Bedienungs- und Anmeldekomplexität</a:t>
            </a:r>
          </a:p>
          <a:p>
            <a:r>
              <a:rPr lang="de-DE" dirty="0"/>
              <a:t>Standortunabhängige Nutzung oft nicht möglich</a:t>
            </a:r>
          </a:p>
          <a:p>
            <a:r>
              <a:rPr lang="de-DE" dirty="0"/>
              <a:t>Songs/Serien/Filme werden nur gemietet, man besitzt sie nicht</a:t>
            </a:r>
          </a:p>
          <a:p>
            <a:r>
              <a:rPr lang="de-DE" dirty="0"/>
              <a:t>Musiker Boykott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942762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165" y="1887893"/>
            <a:ext cx="6605596" cy="39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Das Unternehmen</a:t>
            </a:r>
          </a:p>
          <a:p>
            <a:endParaRPr lang="de-DE" dirty="0"/>
          </a:p>
          <a:p>
            <a:r>
              <a:rPr lang="de-DE" dirty="0"/>
              <a:t>Werbeeinnahmen werden sofort für neue Lizenzverträge ausgegeben</a:t>
            </a:r>
          </a:p>
          <a:p>
            <a:r>
              <a:rPr lang="de-DE" dirty="0"/>
              <a:t>Hauptaufgabe: Marge im Gleichgewicht halten</a:t>
            </a:r>
          </a:p>
          <a:p>
            <a:r>
              <a:rPr lang="de-DE" dirty="0"/>
              <a:t>Es sind keine großen Sprünge möglich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384776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Vergütung der Künstler</a:t>
            </a:r>
          </a:p>
          <a:p>
            <a:endParaRPr lang="de-DE" dirty="0"/>
          </a:p>
          <a:p>
            <a:r>
              <a:rPr lang="de-DE" dirty="0"/>
              <a:t>Prozentualer Anteil abhängig von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Ausgehandeltem Vertrag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Klicks auf das jeweilige Werk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Erfolg der Konkurrenz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29" y="4944213"/>
            <a:ext cx="7404160" cy="19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Ähnlich wie bei Büchern</a:t>
            </a:r>
          </a:p>
          <a:p>
            <a:r>
              <a:rPr lang="de-DE" dirty="0"/>
              <a:t>Optische Datenträger bieten Erlebnisqualität und „Verschenk“- Potential</a:t>
            </a:r>
          </a:p>
          <a:p>
            <a:r>
              <a:rPr lang="de-DE" dirty="0"/>
              <a:t>Streams: Vielfalt, Bequemlichkeit, Service, Preis</a:t>
            </a:r>
          </a:p>
          <a:p>
            <a:r>
              <a:rPr lang="de-DE"/>
              <a:t>Prognose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00348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Gründe für Zeitungssterben</a:t>
            </a:r>
          </a:p>
          <a:p>
            <a:r>
              <a:rPr lang="de-DE" dirty="0"/>
              <a:t>Nachteile gedruckte Zeitungen</a:t>
            </a:r>
          </a:p>
          <a:p>
            <a:r>
              <a:rPr lang="de-DE" dirty="0"/>
              <a:t>Vorteil Online-Zeitungen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233178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/>
              <a:t>http://www.muehldorf-tv.info/files/Webfernsehen/FIM_VorNach.html</a:t>
            </a:r>
          </a:p>
          <a:p>
            <a:r>
              <a:rPr lang="de-DE" dirty="0"/>
              <a:t>http://www.foerderland.de/digitale-wirtschaft/netzwertig/news/artikel/die-entscheidende-ursache-fuer-den-medienwandel-das-internet-ist-ueberlegen/</a:t>
            </a:r>
          </a:p>
          <a:p>
            <a:r>
              <a:rPr lang="de-DE" dirty="0"/>
              <a:t>https://www.welt.de/wirtschaft/webwelt/article158453964/Freenet-attackiert-Telekom-mit-Internet-Fernsehen.html</a:t>
            </a:r>
          </a:p>
          <a:p>
            <a:r>
              <a:rPr lang="de-DE" dirty="0"/>
              <a:t>http://www.iptv-anbieter.info/webradio/webradio-einfuehrung.html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814</Words>
  <Application>Microsoft Office PowerPoint</Application>
  <PresentationFormat>Breitbild</PresentationFormat>
  <Paragraphs>280</Paragraphs>
  <Slides>60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5" baseType="lpstr">
      <vt:lpstr>Arial</vt:lpstr>
      <vt:lpstr>Corbel</vt:lpstr>
      <vt:lpstr>Symbol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Fernsehen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Radio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 Streaming Dienste</vt:lpstr>
      <vt:lpstr>Mediennutzung aktuell Datenträger                  Streaming Dienste</vt:lpstr>
      <vt:lpstr>Mediennutzung aktuell Datenträger                  Streaming Dienste</vt:lpstr>
      <vt:lpstr>PowerPoint-Präsentation</vt:lpstr>
      <vt:lpstr>Nachteile von Datenträgern Datenträgern                  Streaming Dienste</vt:lpstr>
      <vt:lpstr>Aufbau einer CD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Fazit Datenträger                  Streaming Dienste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Jenny</cp:lastModifiedBy>
  <cp:revision>84</cp:revision>
  <dcterms:created xsi:type="dcterms:W3CDTF">2016-11-04T12:23:45Z</dcterms:created>
  <dcterms:modified xsi:type="dcterms:W3CDTF">2016-11-16T23:54:24Z</dcterms:modified>
</cp:coreProperties>
</file>